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63" r:id="rId4"/>
    <p:sldId id="269" r:id="rId5"/>
    <p:sldId id="264" r:id="rId6"/>
    <p:sldId id="270" r:id="rId7"/>
    <p:sldId id="265" r:id="rId8"/>
    <p:sldId id="271" r:id="rId9"/>
    <p:sldId id="266" r:id="rId10"/>
    <p:sldId id="267" r:id="rId11"/>
    <p:sldId id="262" r:id="rId12"/>
    <p:sldId id="272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57" autoAdjust="0"/>
  </p:normalViewPr>
  <p:slideViewPr>
    <p:cSldViewPr>
      <p:cViewPr>
        <p:scale>
          <a:sx n="100" d="100"/>
          <a:sy n="100" d="100"/>
        </p:scale>
        <p:origin x="-121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3896A-9931-44CD-BC91-2BA0AD9544E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0CA5A-D0EC-48EC-A83E-8DBDF8B3DA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85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0CA5A-D0EC-48EC-A83E-8DBDF8B3DA7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mailto:vector@vectorcomany.ru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mailto:ivanov@mail.ru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45" y="0"/>
            <a:ext cx="9136310" cy="6858000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 userDrawn="1">
            <p:ph type="title"/>
          </p:nvPr>
        </p:nvSpPr>
        <p:spPr>
          <a:xfrm>
            <a:off x="3995936" y="1700809"/>
            <a:ext cx="5292725" cy="13678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200" cap="none" dirty="0" smtClean="0">
                <a:solidFill>
                  <a:schemeClr val="tx2"/>
                </a:solidFill>
              </a:rPr>
              <a:t>НАЗВАНИЕ </a:t>
            </a:r>
            <a:br>
              <a:rPr lang="ru-RU" sz="3200" cap="none" dirty="0" smtClean="0">
                <a:solidFill>
                  <a:schemeClr val="tx2"/>
                </a:solidFill>
              </a:rPr>
            </a:br>
            <a:r>
              <a:rPr lang="ru-RU" sz="3200" cap="none" dirty="0" smtClean="0">
                <a:solidFill>
                  <a:schemeClr val="tx2"/>
                </a:solidFill>
              </a:rPr>
              <a:t>ВАШЕЙ ПРЕЗЕНТАЦИИ</a:t>
            </a:r>
          </a:p>
        </p:txBody>
      </p:sp>
      <p:sp>
        <p:nvSpPr>
          <p:cNvPr id="14" name="Объект 2"/>
          <p:cNvSpPr>
            <a:spLocks noGrp="1"/>
          </p:cNvSpPr>
          <p:nvPr userDrawn="1">
            <p:ph idx="1"/>
          </p:nvPr>
        </p:nvSpPr>
        <p:spPr>
          <a:xfrm>
            <a:off x="3995936" y="2924945"/>
            <a:ext cx="1503363" cy="36004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</a:t>
            </a:r>
          </a:p>
        </p:txBody>
      </p:sp>
      <p:sp>
        <p:nvSpPr>
          <p:cNvPr id="15" name="Объект 3"/>
          <p:cNvSpPr>
            <a:spLocks noGrp="1"/>
          </p:cNvSpPr>
          <p:nvPr userDrawn="1">
            <p:ph idx="4294967295"/>
          </p:nvPr>
        </p:nvSpPr>
        <p:spPr bwMode="auto">
          <a:xfrm>
            <a:off x="3995936" y="3356991"/>
            <a:ext cx="4680520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ru-RU" sz="2500" dirty="0" smtClean="0">
                <a:solidFill>
                  <a:schemeClr val="tx2"/>
                </a:solidFill>
              </a:rPr>
              <a:t>Иванов Иван Иванович</a:t>
            </a:r>
            <a:endParaRPr lang="ru-RU" sz="2500" dirty="0" smtClean="0"/>
          </a:p>
        </p:txBody>
      </p:sp>
      <p:sp>
        <p:nvSpPr>
          <p:cNvPr id="16" name="Объект 4"/>
          <p:cNvSpPr>
            <a:spLocks noGrp="1"/>
          </p:cNvSpPr>
          <p:nvPr userDrawn="1">
            <p:ph idx="4294967295"/>
          </p:nvPr>
        </p:nvSpPr>
        <p:spPr>
          <a:xfrm>
            <a:off x="3995936" y="3717032"/>
            <a:ext cx="4824536" cy="1152128"/>
          </a:xfrm>
          <a:prstGeom prst="rect">
            <a:avLst/>
          </a:prstGeom>
        </p:spPr>
        <p:txBody>
          <a:bodyPr/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Ведущий специалист по бизнес-процессам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ООО «Вектор»</a:t>
            </a:r>
          </a:p>
        </p:txBody>
      </p:sp>
      <p:sp>
        <p:nvSpPr>
          <p:cNvPr id="17" name="Объект 5"/>
          <p:cNvSpPr>
            <a:spLocks noGrp="1"/>
          </p:cNvSpPr>
          <p:nvPr userDrawn="1">
            <p:ph idx="12"/>
          </p:nvPr>
        </p:nvSpPr>
        <p:spPr>
          <a:xfrm>
            <a:off x="4031754" y="4869160"/>
            <a:ext cx="3671888" cy="815529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vector@vectorcomany.ru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www.vectorcomany.com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 descr="шаблоны для презентации 3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806" y="0"/>
            <a:ext cx="9134387" cy="6858000"/>
          </a:xfrm>
          <a:prstGeom prst="rect">
            <a:avLst/>
          </a:prstGeom>
        </p:spPr>
      </p:pic>
      <p:sp>
        <p:nvSpPr>
          <p:cNvPr id="11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6" y="116632"/>
            <a:ext cx="8785225" cy="531068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5pPr algn="ctr">
              <a:defRPr/>
            </a:lvl5pPr>
          </a:lstStyle>
          <a:p>
            <a:pPr lvl="0"/>
            <a:r>
              <a:rPr lang="ru-RU" dirty="0" smtClean="0"/>
              <a:t>НАЗВАНИЕ СЛАЙДА</a:t>
            </a:r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79388" y="908050"/>
            <a:ext cx="8785225" cy="518477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45" y="0"/>
            <a:ext cx="9136310" cy="6858000"/>
          </a:xfrm>
          <a:prstGeom prst="rect">
            <a:avLst/>
          </a:prstGeom>
        </p:spPr>
      </p:pic>
      <p:sp>
        <p:nvSpPr>
          <p:cNvPr id="12" name="Текст 4"/>
          <p:cNvSpPr>
            <a:spLocks noGrp="1"/>
          </p:cNvSpPr>
          <p:nvPr userDrawn="1">
            <p:ph type="body" sz="quarter" idx="10"/>
          </p:nvPr>
        </p:nvSpPr>
        <p:spPr bwMode="auto">
          <a:xfrm>
            <a:off x="4140200" y="2038350"/>
            <a:ext cx="3455988" cy="4794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2"/>
                </a:solidFill>
              </a:rPr>
              <a:t>БЛАГОДАРНОСТИ</a:t>
            </a:r>
          </a:p>
        </p:txBody>
      </p:sp>
      <p:sp>
        <p:nvSpPr>
          <p:cNvPr id="13" name="Текст 5"/>
          <p:cNvSpPr>
            <a:spLocks noGrp="1"/>
          </p:cNvSpPr>
          <p:nvPr userDrawn="1">
            <p:ph type="body" sz="quarter" idx="11"/>
          </p:nvPr>
        </p:nvSpPr>
        <p:spPr bwMode="auto">
          <a:xfrm>
            <a:off x="4140200" y="2614613"/>
            <a:ext cx="5040313" cy="12001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ru-RU" sz="2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Текст 6"/>
          <p:cNvSpPr>
            <a:spLocks noGrp="1"/>
          </p:cNvSpPr>
          <p:nvPr userDrawn="1">
            <p:ph type="body" sz="quarter" idx="12"/>
          </p:nvPr>
        </p:nvSpPr>
        <p:spPr bwMode="auto">
          <a:xfrm>
            <a:off x="4140200" y="4149725"/>
            <a:ext cx="4392613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600" dirty="0" smtClean="0">
                <a:solidFill>
                  <a:schemeClr val="tx2"/>
                </a:solidFill>
              </a:rPr>
              <a:t>Иван Иванович Иванов</a:t>
            </a:r>
          </a:p>
        </p:txBody>
      </p:sp>
      <p:sp>
        <p:nvSpPr>
          <p:cNvPr id="15" name="Текст 7"/>
          <p:cNvSpPr>
            <a:spLocks noGrp="1"/>
          </p:cNvSpPr>
          <p:nvPr userDrawn="1">
            <p:ph type="body" sz="quarter" idx="13"/>
          </p:nvPr>
        </p:nvSpPr>
        <p:spPr>
          <a:xfrm>
            <a:off x="4140200" y="4725988"/>
            <a:ext cx="4321175" cy="8636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ivanov@mail.ru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ivanov.com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C933A-71CE-43BF-8DC0-AB77C3CEBDA0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B9D3F-D719-4965-B950-2BCB2D6170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шаблоны для презентации 1стр 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6" y="0"/>
            <a:ext cx="9134387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pm3.ru/" TargetMode="External"/><Relationship Id="rId2" Type="http://schemas.openxmlformats.org/officeDocument/2006/relationships/hyperlink" Target="mailto:info@bpm3.ru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www.finexpert.ru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mailto:info@bpm3.ru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hyperlink" Target="http://www.finexpert.ru/" TargetMode="External"/><Relationship Id="rId4" Type="http://schemas.openxmlformats.org/officeDocument/2006/relationships/hyperlink" Target="http://www.bpm3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/>
        </p:nvSpPr>
        <p:spPr>
          <a:xfrm>
            <a:off x="3782050" y="1357298"/>
            <a:ext cx="5180586" cy="136783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kern="1200" cap="all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9pPr>
          </a:lstStyle>
          <a:p>
            <a:pPr eaLnBrk="1" hangingPunct="1"/>
            <a:r>
              <a:rPr lang="ru-RU" sz="3200" b="1" cap="none" dirty="0" smtClean="0">
                <a:solidFill>
                  <a:schemeClr val="tx2"/>
                </a:solidFill>
              </a:rPr>
              <a:t>ПСИХОЛОГИЧЕСКИЕ АСПЕКТЫ РИСКОВ ПРОЕКТА ВНЕДРЕНИЯ ПРОЦЕССНОГО ПОДХОДА</a:t>
            </a:r>
          </a:p>
        </p:txBody>
      </p:sp>
      <p:sp>
        <p:nvSpPr>
          <p:cNvPr id="15" name="Объект 2"/>
          <p:cNvSpPr>
            <a:spLocks noGrp="1"/>
          </p:cNvSpPr>
          <p:nvPr/>
        </p:nvSpPr>
        <p:spPr>
          <a:xfrm>
            <a:off x="3886542" y="3387820"/>
            <a:ext cx="1503363" cy="36004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</a:t>
            </a:r>
          </a:p>
        </p:txBody>
      </p:sp>
      <p:sp>
        <p:nvSpPr>
          <p:cNvPr id="16" name="Объект 3"/>
          <p:cNvSpPr>
            <a:spLocks noGrp="1"/>
          </p:cNvSpPr>
          <p:nvPr/>
        </p:nvSpPr>
        <p:spPr bwMode="auto">
          <a:xfrm>
            <a:off x="3886542" y="3769517"/>
            <a:ext cx="4680520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500" dirty="0" smtClean="0">
                <a:solidFill>
                  <a:schemeClr val="tx2"/>
                </a:solidFill>
              </a:rPr>
              <a:t>Репин Владимир Владимирович</a:t>
            </a:r>
            <a:endParaRPr lang="ru-RU" sz="2500" dirty="0" smtClean="0"/>
          </a:p>
        </p:txBody>
      </p:sp>
      <p:sp>
        <p:nvSpPr>
          <p:cNvPr id="17" name="Объект 4"/>
          <p:cNvSpPr>
            <a:spLocks noGrp="1"/>
          </p:cNvSpPr>
          <p:nvPr/>
        </p:nvSpPr>
        <p:spPr>
          <a:xfrm>
            <a:off x="3886542" y="4319364"/>
            <a:ext cx="4824536" cy="78581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к.т.н., доцент, Исполнительный директор и партнер ООО «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BPM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Консалтинг Групп»</a:t>
            </a:r>
          </a:p>
        </p:txBody>
      </p:sp>
      <p:sp>
        <p:nvSpPr>
          <p:cNvPr id="18" name="Объект 5"/>
          <p:cNvSpPr>
            <a:spLocks noGrp="1"/>
          </p:cNvSpPr>
          <p:nvPr/>
        </p:nvSpPr>
        <p:spPr>
          <a:xfrm>
            <a:off x="3810791" y="5146909"/>
            <a:ext cx="3671888" cy="81552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info@bpm3.ru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www.bpm3.ru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www.FineXpert.ru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pic>
        <p:nvPicPr>
          <p:cNvPr id="7" name="Рисунок 15" descr="finexpert_wait_4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216" y="5086381"/>
            <a:ext cx="1265724" cy="36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6" descr="logo_bpm3ru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08046" y="5086381"/>
            <a:ext cx="1170333" cy="87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/>
          <a:lstStyle/>
          <a:p>
            <a:r>
              <a:rPr lang="ru-RU" dirty="0" smtClean="0"/>
              <a:t>Обиды и </a:t>
            </a:r>
            <a:r>
              <a:rPr lang="ru-RU" dirty="0" err="1" smtClean="0"/>
              <a:t>демотивация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86215" y="692696"/>
            <a:ext cx="8785225" cy="5976664"/>
          </a:xfrm>
        </p:spPr>
        <p:txBody>
          <a:bodyPr>
            <a:normAutofit fontScale="92500" lnSpcReduction="20000"/>
          </a:bodyPr>
          <a:lstStyle/>
          <a:p>
            <a:r>
              <a:rPr lang="ru-RU" sz="23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примере работы бизнес-аналитиков. Перегрузка работой из-за:</a:t>
            </a:r>
          </a:p>
          <a:p>
            <a:pPr marL="342900" indent="-257175">
              <a:buFont typeface="Arial" pitchFamily="34" charset="0"/>
              <a:buChar char="•"/>
            </a:pPr>
            <a:r>
              <a:rPr lang="ru-RU" sz="2300" dirty="0" smtClean="0"/>
              <a:t>неадекватного целеполагания и оперативного планирования;</a:t>
            </a:r>
          </a:p>
          <a:p>
            <a:pPr marL="342900" indent="-257175">
              <a:buFont typeface="Arial" pitchFamily="34" charset="0"/>
              <a:buChar char="•"/>
            </a:pPr>
            <a:r>
              <a:rPr lang="ru-RU" sz="2300" dirty="0" smtClean="0"/>
              <a:t>отсутствия обоснованных нормативов;</a:t>
            </a:r>
          </a:p>
          <a:p>
            <a:pPr marL="342900" indent="-257175">
              <a:buFont typeface="Arial" pitchFamily="34" charset="0"/>
              <a:buChar char="•"/>
            </a:pPr>
            <a:r>
              <a:rPr lang="ru-RU" sz="2300" dirty="0" smtClean="0"/>
              <a:t>бестолковых форм отчетности;</a:t>
            </a:r>
          </a:p>
          <a:p>
            <a:pPr marL="342900" indent="-257175">
              <a:buFont typeface="Arial" pitchFamily="34" charset="0"/>
              <a:buChar char="•"/>
            </a:pPr>
            <a:r>
              <a:rPr lang="ru-RU" sz="2300" dirty="0" smtClean="0"/>
              <a:t>результаты работы не признаются как важные, </a:t>
            </a:r>
          </a:p>
          <a:p>
            <a:pPr marL="342900" indent="-257175">
              <a:buFont typeface="Arial" pitchFamily="34" charset="0"/>
              <a:buChar char="•"/>
            </a:pPr>
            <a:r>
              <a:rPr lang="ru-RU" sz="2300" dirty="0" smtClean="0"/>
              <a:t>не ценятся руководством;</a:t>
            </a:r>
          </a:p>
          <a:p>
            <a:pPr marL="342900" indent="-257175">
              <a:buFont typeface="Arial" pitchFamily="34" charset="0"/>
              <a:buChar char="•"/>
            </a:pPr>
            <a:r>
              <a:rPr lang="ru-RU" sz="2300" dirty="0" smtClean="0"/>
              <a:t>прочее.</a:t>
            </a:r>
          </a:p>
          <a:p>
            <a:r>
              <a:rPr lang="ru-RU" sz="23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Нужно ставить адекватные задачи сотрудникам и поощрять их за качественные результаты: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300" dirty="0" smtClean="0"/>
              <a:t>выполнять контроль загрузки исполнителей (бизнес-аналитиков) в проекте и проверять корректность постановки целей и задач с учетом нормативов;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300" dirty="0" smtClean="0"/>
              <a:t>выплачивать премии - в случае выполнения плана и при наличии высокого качества результатов </a:t>
            </a:r>
            <a:r>
              <a:rPr lang="ru-RU" sz="2300" b="0" i="1" dirty="0" smtClean="0"/>
              <a:t>(контроль на профанацию);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300" dirty="0" smtClean="0"/>
              <a:t>выдавать различные сертификаты по итогам обучения, </a:t>
            </a:r>
            <a:br>
              <a:rPr lang="ru-RU" sz="2300" dirty="0" smtClean="0"/>
            </a:br>
            <a:r>
              <a:rPr lang="ru-RU" sz="2300" dirty="0" smtClean="0"/>
              <a:t>повышения квалификации, прохождения тестов и т.п.;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300" dirty="0" smtClean="0"/>
              <a:t>организовывать периодическое обучение </a:t>
            </a:r>
            <a:br>
              <a:rPr lang="ru-RU" sz="2300" dirty="0" smtClean="0"/>
            </a:br>
            <a:r>
              <a:rPr lang="ru-RU" sz="2300" dirty="0" smtClean="0"/>
              <a:t>за счет компании.</a:t>
            </a:r>
          </a:p>
          <a:p>
            <a:endParaRPr lang="ru-RU" sz="2100" dirty="0" smtClean="0"/>
          </a:p>
          <a:p>
            <a:endParaRPr lang="ru-RU" dirty="0" smtClean="0"/>
          </a:p>
        </p:txBody>
      </p:sp>
      <p:pic>
        <p:nvPicPr>
          <p:cNvPr id="12292" name="Picture 4" descr="http://www.deita.ru/files/Image/news/176371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33397" y="1340768"/>
            <a:ext cx="2454605" cy="1472763"/>
          </a:xfrm>
          <a:prstGeom prst="rect">
            <a:avLst/>
          </a:prstGeom>
          <a:noFill/>
        </p:spPr>
      </p:pic>
      <p:pic>
        <p:nvPicPr>
          <p:cNvPr id="12294" name="Picture 6" descr="http://s10.citystar.ru/go/470d3d873aad27776873da2324364c3d-crop-250x1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3877" y="5085184"/>
            <a:ext cx="1820752" cy="1165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РЕЗЮМЕ. РИСКИ, СЛЕДСТВИЯ, МЕТОДЫ МИНИМИЗАЦИИ РИСКОВ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66880"/>
              </p:ext>
            </p:extLst>
          </p:nvPr>
        </p:nvGraphicFramePr>
        <p:xfrm>
          <a:off x="142843" y="642918"/>
          <a:ext cx="8786874" cy="6140486"/>
        </p:xfrm>
        <a:graphic>
          <a:graphicData uri="http://schemas.openxmlformats.org/drawingml/2006/table">
            <a:tbl>
              <a:tblPr/>
              <a:tblGrid>
                <a:gridCol w="1531346"/>
                <a:gridCol w="3469315"/>
                <a:gridCol w="3786213"/>
              </a:tblGrid>
              <a:tr h="1121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Риск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Следствия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Методы минимизации рисков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FF"/>
                    </a:solidFill>
                  </a:tcPr>
                </a:tc>
              </a:tr>
              <a:tr h="896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Неоправданные ожидания руководства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Неадекватно поставленные цели и задачи. Слишком много задач за недостаточное для нормальной проработки время.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Разочарование в результатах – непоследовательность в </a:t>
                      </a:r>
                      <a:r>
                        <a:rPr lang="ru-RU" sz="1000" dirty="0" err="1">
                          <a:latin typeface="Arial"/>
                          <a:ea typeface="Calibri"/>
                          <a:cs typeface="Times New Roman"/>
                        </a:rPr>
                        <a:t>целеполагании</a:t>
                      </a: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 и  «</a:t>
                      </a:r>
                      <a:r>
                        <a:rPr lang="ru-RU" sz="1000" dirty="0" err="1">
                          <a:latin typeface="Arial"/>
                          <a:ea typeface="Calibri"/>
                          <a:cs typeface="Times New Roman"/>
                        </a:rPr>
                        <a:t>энергетизации</a:t>
                      </a: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» участников проекта (снижение лидерства) – затухание проекта.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Углубленное обучение руководителей.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Разработка, согласование и утверждение Концепции внедрения ПП в компании.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Личный </a:t>
                      </a:r>
                      <a:r>
                        <a:rPr lang="ru-RU" sz="1000" dirty="0" err="1" smtClean="0">
                          <a:latin typeface="Arial"/>
                          <a:ea typeface="Calibri"/>
                          <a:cs typeface="Times New Roman"/>
                        </a:rPr>
                        <a:t>коуч</a:t>
                      </a:r>
                      <a:r>
                        <a:rPr lang="ru-RU" sz="10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для руководителя.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21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Боязнь наказаний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Профанация результатов - критическое снижение качества (модели процессов, регламенты, показатели) – невозможность практического использования – дискредитация ПП в глазах сотрудников компании – провал проекта.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Качественное обучение и аттестация руководителей и специалистов подразделений.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Адекватная постановка целей и задач (учет других проектов, загрузки, возможностей ресурсов, расчет на основе нормативов и проч.).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Контроль качества и помощь со стороны Главного методолога проекта.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Качественные </a:t>
                      </a:r>
                      <a:r>
                        <a:rPr lang="ru-RU" sz="1000" dirty="0" err="1">
                          <a:latin typeface="Arial"/>
                          <a:ea typeface="Calibri"/>
                          <a:cs typeface="Times New Roman"/>
                        </a:rPr>
                        <a:t>бизнес-аналитики</a:t>
                      </a: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33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Боязнь дополнительной ответственности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Неприятие показателей для управления процессами – невозможность мониторинга и анализа эффективности процессов, развития – невозможность совершенствовать процессы на основе объективной информации – провал проекта внедрения ПП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Утверждение Концепции.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Заявления и лично участие руководства (сессии по разработке целей и показателей по процесса).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Последовательная позиция руководства.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Качественное обучении по целям и показателям.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Методическая помощь и разъяснительная работа Главного методолога.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08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Стыд и боязнь проявить некомпетентность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Нежелание открыто признавать существование проблем в своих процессах. Невозможно определить действительно важные процессы с точки зрения оптимизации – возня со второстепенными процессами – отсутствие значимого эффекта – разочарование руководства и сотрудников – провал проекта внедрения ПП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Поиск узких мест на уровне «логистов» (метод Э. </a:t>
                      </a:r>
                      <a:r>
                        <a:rPr lang="ru-RU" sz="1000" dirty="0" err="1">
                          <a:latin typeface="Arial"/>
                          <a:ea typeface="Calibri"/>
                          <a:cs typeface="Times New Roman"/>
                        </a:rPr>
                        <a:t>Годрата</a:t>
                      </a: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).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80975" algn="l"/>
                        </a:tabLst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Работа с персоналом нижнего уровня.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Тщательный анализ данных.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Организация групповой работы.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08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Обиды и </a:t>
                      </a:r>
                      <a:r>
                        <a:rPr lang="ru-RU" sz="1200" b="1" dirty="0" err="1">
                          <a:solidFill>
                            <a:srgbClr val="C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демотивация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Непризнание результатов. Постоянная, некомпенсируемая перегрузка работой. Результат - снижение заинтересованности в результатах проекта – снижение производительности и качества наработок по проекту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Признание результатов (премии, сертификаты по итогам обучения и проч.).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Периодическое обучение за счет компании.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lvl="0" indent="-180975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 dirty="0">
                          <a:latin typeface="Arial"/>
                          <a:ea typeface="Calibri"/>
                          <a:cs typeface="Times New Roman"/>
                        </a:rPr>
                        <a:t>Контроль загрузки исполнителей в проекте и постановка корректных целей и задач с учетом нормативов трудоемкости.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484" marR="48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РЕЗЮМЕ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79512" y="1196752"/>
            <a:ext cx="8785225" cy="482473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ОТСУТСТВИЕ ПОНИМАНИЯ УКАЗАННЫХ РИСКОВ И ИХ МИНИМИЗАЦИИ ЗА СЧЕТ </a:t>
            </a:r>
          </a:p>
          <a:p>
            <a:pPr algn="ctr"/>
            <a:r>
              <a:rPr lang="ru-RU" sz="3200" dirty="0" smtClean="0"/>
              <a:t>1) ЛИДЕРСТВА; 2) МЕТОДИК; 3) ПРОФЕССИОНАЛИЗМА УЧАСТНИКОВ</a:t>
            </a:r>
          </a:p>
          <a:p>
            <a:pPr algn="ctr"/>
            <a:r>
              <a:rPr lang="ru-RU" sz="3200" dirty="0" smtClean="0"/>
              <a:t>В </a:t>
            </a:r>
            <a:r>
              <a:rPr lang="ru-RU" sz="3200" dirty="0" smtClean="0">
                <a:solidFill>
                  <a:srgbClr val="C00000"/>
                </a:solidFill>
              </a:rPr>
              <a:t>90%</a:t>
            </a:r>
            <a:r>
              <a:rPr lang="ru-RU" sz="3200" dirty="0" smtClean="0"/>
              <a:t> СЛУЧАЕВ ВЕДЕТ </a:t>
            </a:r>
          </a:p>
          <a:p>
            <a:pPr algn="ctr"/>
            <a:r>
              <a:rPr lang="ru-RU" sz="3200" dirty="0" smtClean="0"/>
              <a:t>К ПРОВАЛУ ПРОЕКТА ВНЕДРЕНИЯ ПРОЦЕССНОГО УПРАВЛЕНИЯ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" y="-99392"/>
            <a:ext cx="9136310" cy="6957392"/>
          </a:xfrm>
          <a:prstGeom prst="rect">
            <a:avLst/>
          </a:prstGeom>
        </p:spPr>
      </p:pic>
      <p:sp>
        <p:nvSpPr>
          <p:cNvPr id="7" name="Текст 4"/>
          <p:cNvSpPr>
            <a:spLocks noGrp="1"/>
          </p:cNvSpPr>
          <p:nvPr/>
        </p:nvSpPr>
        <p:spPr bwMode="auto">
          <a:xfrm>
            <a:off x="4143372" y="1428736"/>
            <a:ext cx="3214038" cy="28575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2"/>
                </a:solidFill>
              </a:rPr>
              <a:t>СПАСИБО ЗА ВНИМАНИЕ И УДАЧИ ПРИ ВНЕДРЕНИИ ПРОЦЕССНОГО ПОДХОДА!</a:t>
            </a:r>
          </a:p>
        </p:txBody>
      </p:sp>
      <p:sp>
        <p:nvSpPr>
          <p:cNvPr id="10" name="Объект 5"/>
          <p:cNvSpPr>
            <a:spLocks noGrp="1"/>
          </p:cNvSpPr>
          <p:nvPr/>
        </p:nvSpPr>
        <p:spPr>
          <a:xfrm>
            <a:off x="4214810" y="4929198"/>
            <a:ext cx="3671888" cy="81552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info@bpm3.ru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www.bpm3.ru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www.FineXpert.ru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11" name="Объект 3"/>
          <p:cNvSpPr>
            <a:spLocks noGrp="1"/>
          </p:cNvSpPr>
          <p:nvPr/>
        </p:nvSpPr>
        <p:spPr bwMode="auto">
          <a:xfrm>
            <a:off x="4143372" y="4357694"/>
            <a:ext cx="4680520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500" dirty="0" smtClean="0">
                <a:solidFill>
                  <a:schemeClr val="tx2"/>
                </a:solidFill>
              </a:rPr>
              <a:t>Репин Владимир Владимирович</a:t>
            </a:r>
            <a:endParaRPr lang="ru-RU" sz="2500" dirty="0" smtClean="0"/>
          </a:p>
        </p:txBody>
      </p:sp>
      <p:pic>
        <p:nvPicPr>
          <p:cNvPr id="12" name="Рисунок 10" descr="340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1320992"/>
            <a:ext cx="2180628" cy="281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2481" y="1575926"/>
            <a:ext cx="1821967" cy="24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9" descr="news_port_1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00099" y="4286256"/>
            <a:ext cx="218062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41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576064"/>
          </a:xfrm>
        </p:spPr>
        <p:txBody>
          <a:bodyPr>
            <a:normAutofit/>
          </a:bodyPr>
          <a:lstStyle/>
          <a:p>
            <a:r>
              <a:rPr lang="ru-RU" dirty="0" smtClean="0"/>
              <a:t>СОДЕРЖАНИЕ ДОКЛАДА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sz="4200" b="0" i="1" dirty="0" smtClean="0"/>
              <a:t>Руководители предприятий затрачивают много времени на выбор внешних консультантов и поставщиков программного обеспечения, считая, что от этого зависит успех проекта. Однако они, к сожалению, не уделяют достаточно внимания анализу рисков, которые возникают внутри компании и связаны, в первую очередь, с людьми – сотрудниками организации (в т.ч. с самими руководителями).</a:t>
            </a:r>
          </a:p>
          <a:p>
            <a:pPr algn="ctr"/>
            <a:endParaRPr lang="ru-RU" sz="2800" dirty="0" smtClean="0"/>
          </a:p>
          <a:p>
            <a:pPr marL="361950" indent="-361950">
              <a:buFont typeface="Arial" pitchFamily="34" charset="0"/>
              <a:buChar char="•"/>
            </a:pPr>
            <a:r>
              <a:rPr lang="ru-RU" sz="3700" dirty="0" smtClean="0"/>
              <a:t>«Розовые очки» или неоправданные ожидания руководства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3700" dirty="0" smtClean="0"/>
              <a:t>Боязнь наказаний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3700" dirty="0" smtClean="0"/>
              <a:t>Боязнь дополнительной ответственности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3700" dirty="0" smtClean="0"/>
              <a:t>Стыд и боязнь проявить некомпетентность 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3700" dirty="0" smtClean="0"/>
              <a:t>Обиды и </a:t>
            </a:r>
            <a:r>
              <a:rPr lang="ru-RU" sz="3700" dirty="0" err="1" smtClean="0"/>
              <a:t>демотивация</a:t>
            </a:r>
            <a:endParaRPr lang="ru-RU" sz="3700" dirty="0" smtClean="0"/>
          </a:p>
          <a:p>
            <a:pPr marL="361950" indent="-361950">
              <a:buFont typeface="Arial" pitchFamily="34" charset="0"/>
              <a:buChar char="•"/>
            </a:pPr>
            <a:r>
              <a:rPr lang="ru-RU" sz="3700" dirty="0" smtClean="0"/>
              <a:t>Резюме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6" descr="http://young.rzd.ru/dbmm/images/41/4080/2895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214818"/>
            <a:ext cx="181475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Розовые</a:t>
            </a:r>
            <a:r>
              <a:rPr lang="ru-RU" dirty="0" smtClean="0"/>
              <a:t> очки» или неоправданные ожидания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42844" y="714356"/>
            <a:ext cx="8785225" cy="5184775"/>
          </a:xfrm>
        </p:spPr>
        <p:txBody>
          <a:bodyPr>
            <a:noAutofit/>
          </a:bodyPr>
          <a:lstStyle/>
          <a:p>
            <a:pPr lvl="0"/>
            <a:r>
              <a:rPr lang="ru-RU" sz="2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Ситуацию с «Розовыми очками» можно диагностировать в случае, когда у руководителя есть убежденность в том, что:</a:t>
            </a:r>
          </a:p>
          <a:p>
            <a:pPr lvl="0">
              <a:buFont typeface="Arial" pitchFamily="34" charset="0"/>
              <a:buChar char="•"/>
            </a:pPr>
            <a:r>
              <a:rPr lang="ru-RU" sz="2200" dirty="0" smtClean="0"/>
              <a:t> удастся избежать активного личного участие в проекте;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sz="2200" dirty="0" smtClean="0"/>
              <a:t>внедрение – это вопрос чисто технологический, а не идеологический и психологический (и даже отчасти религиозный);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sz="2200" dirty="0" smtClean="0"/>
              <a:t>всё можно сделать за несколько месяцев (например описать и регламентировать 30 ключевых сквозных процессов компании на 1 месяц) минимальными ресурсами за минимальные деньги;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sz="2200" dirty="0" smtClean="0"/>
              <a:t>тотальное описание и регламентация процессов полезны для бизнеса;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sz="2200" dirty="0" smtClean="0"/>
              <a:t>стоит издать приказ и определить </a:t>
            </a:r>
            <a:r>
              <a:rPr lang="en-US" sz="2200" dirty="0" smtClean="0"/>
              <a:t>KPI </a:t>
            </a:r>
            <a:r>
              <a:rPr lang="ru-RU" sz="2200" dirty="0" smtClean="0"/>
              <a:t>для менеджеров, и проект пойдет как по маслу;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ru-RU" sz="2200" dirty="0" smtClean="0"/>
              <a:t>всё что нужно, можно купить у внешних провайдеров, причем чем крупнее консалтинговая компания</a:t>
            </a:r>
            <a:r>
              <a:rPr lang="en-US" sz="2200" dirty="0" smtClean="0"/>
              <a:t>/</a:t>
            </a:r>
            <a:r>
              <a:rPr lang="ru-RU" sz="2200" dirty="0" smtClean="0"/>
              <a:t>системный интегратор, тем лучше.</a:t>
            </a:r>
            <a:endParaRPr lang="ru-RU" sz="2200" dirty="0"/>
          </a:p>
        </p:txBody>
      </p:sp>
      <p:pic>
        <p:nvPicPr>
          <p:cNvPr id="5" name="Picture 2" descr="http://im5-tub-ru.yandex.net/i?id=27854231-1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6296" y="1268760"/>
            <a:ext cx="1788891" cy="938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Розовые</a:t>
            </a:r>
            <a:r>
              <a:rPr lang="ru-RU" dirty="0" smtClean="0"/>
              <a:t> очки» или неоправданные ожидания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214282" y="642918"/>
            <a:ext cx="8785225" cy="5184775"/>
          </a:xfrm>
        </p:spPr>
        <p:txBody>
          <a:bodyPr>
            <a:noAutofit/>
          </a:bodyPr>
          <a:lstStyle/>
          <a:p>
            <a:pPr lvl="0"/>
            <a:r>
              <a:rPr lang="ru-RU" sz="2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 можно предпринять? </a:t>
            </a:r>
          </a:p>
          <a:p>
            <a:pPr marL="180975" lvl="0" indent="-180975">
              <a:buFont typeface="Wingdings" pitchFamily="2" charset="2"/>
              <a:buChar char="ü"/>
            </a:pPr>
            <a:r>
              <a:rPr lang="ru-RU" sz="2400" dirty="0" smtClean="0"/>
              <a:t> углубленное обучение руководителей (и, по возможности, собственников) компании методам процессного управления;</a:t>
            </a:r>
          </a:p>
          <a:p>
            <a:pPr marL="180975" lvl="0" indent="-180975">
              <a:buFont typeface="Wingdings" pitchFamily="2" charset="2"/>
              <a:buChar char="ü"/>
            </a:pPr>
            <a:r>
              <a:rPr lang="ru-RU" sz="2400" dirty="0" smtClean="0"/>
              <a:t> разработка, согласование и утверждение </a:t>
            </a:r>
            <a:r>
              <a:rPr lang="ru-RU" sz="2400" u="sng" dirty="0" smtClean="0"/>
              <a:t>Концепции  внедрения</a:t>
            </a:r>
            <a:r>
              <a:rPr lang="ru-RU" sz="2400" dirty="0" smtClean="0"/>
              <a:t> процессного подхода;</a:t>
            </a:r>
          </a:p>
          <a:p>
            <a:pPr marL="180975" indent="-180975">
              <a:buFont typeface="Wingdings" pitchFamily="2" charset="2"/>
              <a:buChar char="ü"/>
            </a:pPr>
            <a:r>
              <a:rPr lang="ru-RU" sz="2400" dirty="0" smtClean="0"/>
              <a:t> привлечение личного </a:t>
            </a:r>
            <a:r>
              <a:rPr lang="ru-RU" sz="2400" dirty="0" err="1" smtClean="0"/>
              <a:t>коуча</a:t>
            </a:r>
            <a:r>
              <a:rPr lang="ru-RU" sz="2400" dirty="0" smtClean="0"/>
              <a:t> для консультирования первого лица по ходу проекта.</a:t>
            </a:r>
            <a:endParaRPr lang="ru-RU" sz="2200" dirty="0" smtClean="0"/>
          </a:p>
          <a:p>
            <a:pPr lvl="0"/>
            <a:endParaRPr lang="ru-RU" sz="2200" dirty="0"/>
          </a:p>
        </p:txBody>
      </p:sp>
      <p:pic>
        <p:nvPicPr>
          <p:cNvPr id="10242" name="Picture 2" descr="http://im5-tub-ru.yandex.net/i?id=27854231-1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071942"/>
            <a:ext cx="3143272" cy="1648569"/>
          </a:xfrm>
          <a:prstGeom prst="rect">
            <a:avLst/>
          </a:prstGeom>
          <a:noFill/>
        </p:spPr>
      </p:pic>
      <p:pic>
        <p:nvPicPr>
          <p:cNvPr id="10246" name="Picture 6" descr="http://pda.to66.rosreestr.ru/upload/to66/files/img/s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643314"/>
            <a:ext cx="3429024" cy="2280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vologda.vse35.ru/upload/iblock/a00/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214686"/>
            <a:ext cx="2381700" cy="3171811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ru-RU" sz="3200" dirty="0" smtClean="0"/>
              <a:t>Боязнь наказаний </a:t>
            </a:r>
          </a:p>
          <a:p>
            <a:pPr>
              <a:lnSpc>
                <a:spcPct val="90000"/>
              </a:lnSpc>
            </a:pPr>
            <a:r>
              <a:rPr lang="ru-RU" b="0" i="1" dirty="0" smtClean="0"/>
              <a:t>(</a:t>
            </a:r>
            <a:r>
              <a:rPr lang="ru-RU" sz="2200" b="0" i="1" dirty="0" smtClean="0"/>
              <a:t>и как следствие, профанация описания бизнес-процессов)</a:t>
            </a:r>
            <a:endParaRPr lang="ru-RU" sz="2200" b="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42844" y="857232"/>
            <a:ext cx="8785225" cy="5429288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Технологические причины проблем:</a:t>
            </a:r>
          </a:p>
          <a:p>
            <a:pPr marL="361950" lvl="0" indent="-180975">
              <a:buFont typeface="Arial" pitchFamily="34" charset="0"/>
              <a:buChar char="•"/>
            </a:pPr>
            <a:r>
              <a:rPr lang="ru-RU" sz="2400" dirty="0" smtClean="0"/>
              <a:t>первое лицо и другие бизнес-заказчики (руководители департаментов и отделов) не обучены методам моделирования – не умеют читать схемы, не могут отличить некачественную графическую схему от качественной;</a:t>
            </a:r>
          </a:p>
          <a:p>
            <a:pPr marL="361950" indent="-180975">
              <a:buFont typeface="Arial" pitchFamily="34" charset="0"/>
              <a:buChar char="•"/>
            </a:pPr>
            <a:r>
              <a:rPr lang="ru-RU" sz="2400" dirty="0" smtClean="0"/>
              <a:t>отсутствует главный методолог проекта и, как следствие, контроль качества.</a:t>
            </a:r>
          </a:p>
          <a:p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Психологические причины проблем:</a:t>
            </a:r>
          </a:p>
          <a:p>
            <a:pPr marL="361950" lvl="0" indent="-180975">
              <a:buFont typeface="Arial" pitchFamily="34" charset="0"/>
              <a:buChar char="•"/>
            </a:pPr>
            <a:r>
              <a:rPr lang="ru-RU" sz="2400" dirty="0" smtClean="0"/>
              <a:t> упрямство, </a:t>
            </a:r>
            <a:r>
              <a:rPr lang="ru-RU" sz="2400" u="sng" dirty="0" smtClean="0"/>
              <a:t>нежелание узнавать новое, учиться</a:t>
            </a:r>
            <a:r>
              <a:rPr lang="ru-RU" sz="2400" dirty="0" smtClean="0"/>
              <a:t>;</a:t>
            </a:r>
          </a:p>
          <a:p>
            <a:pPr marL="447675" lvl="0" indent="-266700">
              <a:buFont typeface="Arial" pitchFamily="34" charset="0"/>
              <a:buChar char="•"/>
            </a:pPr>
            <a:r>
              <a:rPr lang="ru-RU" sz="2500" i="1" dirty="0" smtClean="0">
                <a:solidFill>
                  <a:srgbClr val="C00000"/>
                </a:solidFill>
              </a:rPr>
              <a:t>боязнь наказания из-за невыполнения плана по            </a:t>
            </a:r>
            <a:r>
              <a:rPr lang="en-US" sz="2500" i="1" dirty="0" smtClean="0">
                <a:solidFill>
                  <a:srgbClr val="C00000"/>
                </a:solidFill>
              </a:rPr>
              <a:t>KPI</a:t>
            </a:r>
            <a:r>
              <a:rPr lang="ru-RU" sz="2500" dirty="0" smtClean="0">
                <a:solidFill>
                  <a:srgbClr val="C00000"/>
                </a:solidFill>
              </a:rPr>
              <a:t>,</a:t>
            </a:r>
            <a:r>
              <a:rPr lang="ru-RU" sz="2500" dirty="0" smtClean="0"/>
              <a:t> </a:t>
            </a:r>
            <a:r>
              <a:rPr lang="ru-RU" sz="2400" dirty="0" smtClean="0"/>
              <a:t>привязанных к получению результатов проекта (в    </a:t>
            </a:r>
            <a:r>
              <a:rPr lang="ru-RU" sz="2400" dirty="0" err="1" smtClean="0"/>
              <a:t>т.ч</a:t>
            </a:r>
            <a:r>
              <a:rPr lang="ru-RU" sz="2400" dirty="0" smtClean="0"/>
              <a:t>. формированию графических схем процессов);</a:t>
            </a:r>
          </a:p>
          <a:p>
            <a:pPr marL="361950" indent="-180975">
              <a:buFont typeface="Arial" pitchFamily="34" charset="0"/>
              <a:buChar char="•"/>
            </a:pPr>
            <a:r>
              <a:rPr lang="ru-RU" sz="2400" dirty="0" smtClean="0"/>
              <a:t> недобросовестное отношение к делу.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Боязнь наказаний – как избежать профанации?</a:t>
            </a:r>
            <a:endParaRPr lang="ru-RU" b="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79512" y="642918"/>
            <a:ext cx="8785225" cy="5500726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Каким образом избежать профанации результатов по ходу проекта? Необходимы: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качественное обучение и аттестация руководителей и специалистов подразделений по применяемым в проекте методикам (в т.ч. описания процессов в виде графических схем, разработке показателей и т.п.);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400" dirty="0" smtClean="0"/>
              <a:t>адекватная постановка целей и задач для руководителей (с учетом других выполняющихся в компании проектов, загрузки и возможностей исполнителей, адекватного расчета на основе обоснованных нормативов и проч.).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400" dirty="0" smtClean="0"/>
              <a:t>контроль качества и помощь со стороны </a:t>
            </a:r>
          </a:p>
          <a:p>
            <a:pPr marL="361950" lvl="0"/>
            <a:r>
              <a:rPr lang="ru-RU" sz="2400" dirty="0" smtClean="0"/>
              <a:t>Главного методолога проекта.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400" dirty="0" smtClean="0"/>
              <a:t>компетентные бизнес-аналитики;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400" dirty="0" smtClean="0"/>
              <a:t>прочее. </a:t>
            </a:r>
          </a:p>
          <a:p>
            <a:endParaRPr lang="ru-RU" sz="2400" dirty="0"/>
          </a:p>
        </p:txBody>
      </p:sp>
      <p:pic>
        <p:nvPicPr>
          <p:cNvPr id="17410" name="Picture 2" descr="http://im5-tub-ru.yandex.net/i?id=243246161-2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264" y="4293096"/>
            <a:ext cx="1892371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4-tub-ru.yandex.net/i?id=2766818-29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000" l="9025" r="73646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843573" y="3284984"/>
            <a:ext cx="3057019" cy="1643074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/>
          <a:lstStyle/>
          <a:p>
            <a:r>
              <a:rPr lang="ru-RU" dirty="0" smtClean="0"/>
              <a:t>Боязнь дополнительной ответственности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42844" y="857232"/>
            <a:ext cx="8785225" cy="5184775"/>
          </a:xfrm>
        </p:spPr>
        <p:txBody>
          <a:bodyPr>
            <a:normAutofit/>
          </a:bodyPr>
          <a:lstStyle/>
          <a:p>
            <a:r>
              <a:rPr lang="ru-RU" sz="2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примере разработки целей и показателей для управления бизнес-процессами:</a:t>
            </a:r>
          </a:p>
          <a:p>
            <a:pPr marL="447675" indent="-266700">
              <a:buFont typeface="Arial" pitchFamily="34" charset="0"/>
              <a:buChar char="•"/>
            </a:pPr>
            <a:r>
              <a:rPr lang="ru-RU" sz="2200" dirty="0" smtClean="0"/>
              <a:t>как только в рамках проекта внедрения ПП речь заходит о создании показателей, по которым становится «прозрачной» деятельность менеджеров с точки зрения эффективности (интенсивного развития) бизнес-процессов, то возникает скрытое сопротивление руководителей подразделений. Они не хотят использовать эти показатели;</a:t>
            </a:r>
          </a:p>
          <a:p>
            <a:pPr marL="447675" indent="-266700">
              <a:buFont typeface="Arial" pitchFamily="34" charset="0"/>
              <a:buChar char="•"/>
            </a:pPr>
            <a:r>
              <a:rPr lang="ru-RU" sz="2200" dirty="0" smtClean="0"/>
              <a:t>часть руководителей боится, что после внедрения таких показателей станет очевидным факт, что интенсивного</a:t>
            </a:r>
            <a:br>
              <a:rPr lang="ru-RU" sz="2200" dirty="0" smtClean="0"/>
            </a:br>
            <a:r>
              <a:rPr lang="ru-RU" sz="2200" dirty="0" smtClean="0"/>
              <a:t>развития, совершенствования процессов просто нет, а оперативная работа сводится к латанию дыр</a:t>
            </a:r>
            <a:r>
              <a:rPr lang="en-US" sz="2200" dirty="0" smtClean="0"/>
              <a:t>/</a:t>
            </a:r>
            <a:r>
              <a:rPr lang="ru-RU" sz="2200" dirty="0" smtClean="0"/>
              <a:t>тушению пожаров;</a:t>
            </a:r>
          </a:p>
          <a:p>
            <a:pPr marL="447675" indent="-266700">
              <a:buFont typeface="Arial" pitchFamily="34" charset="0"/>
              <a:buChar char="•"/>
            </a:pPr>
            <a:r>
              <a:rPr lang="ru-RU" sz="2200" dirty="0" smtClean="0"/>
              <a:t>руководители боятся, что после ввода в действие показателей эффективности их премия будет зависеть от этих показателей.</a:t>
            </a:r>
            <a:endParaRPr lang="ru-RU" sz="2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/>
          <a:lstStyle/>
          <a:p>
            <a:r>
              <a:rPr lang="ru-RU" dirty="0" smtClean="0"/>
              <a:t>Боязнь дополнительной ответственности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42844" y="785794"/>
            <a:ext cx="8785225" cy="5429288"/>
          </a:xfrm>
        </p:spPr>
        <p:txBody>
          <a:bodyPr>
            <a:normAutofit fontScale="92500" lnSpcReduction="20000"/>
          </a:bodyPr>
          <a:lstStyle/>
          <a:p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Чтобы избежать такого рода проблем необходимы: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400" dirty="0" smtClean="0"/>
              <a:t>утверждение Концепции внедрения ПП – четкая декларация о намерениях измерять эффективность и совершенствовать процессы;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400" dirty="0" smtClean="0"/>
              <a:t>личное участие топ-менеджера в работе по созданию и внедрению системы целей и показателей;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400" dirty="0" smtClean="0"/>
              <a:t>проведение рабочих сессий по разработке целей и показателей для открытого, коллегиального обсуждения проблем и возможностей по измерению эффективности бизнес-процессов;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400" dirty="0" smtClean="0"/>
              <a:t>последовательная позиция руководства и «амнистия» - отсутствие наказаний за неэффективные процессы на период разработки и внедрения ПП; 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400" dirty="0" smtClean="0"/>
              <a:t>качественное обучение руководителей методам; 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400" dirty="0" smtClean="0"/>
              <a:t>разработки и использования целей и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показателей;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400" dirty="0" smtClean="0"/>
              <a:t>активная методическая помощь и </a:t>
            </a:r>
            <a:br>
              <a:rPr lang="ru-RU" sz="2400" dirty="0" smtClean="0"/>
            </a:br>
            <a:r>
              <a:rPr lang="ru-RU" sz="2400" dirty="0" smtClean="0"/>
              <a:t>разъяснительная работа Главного методолога.</a:t>
            </a:r>
          </a:p>
          <a:p>
            <a:endParaRPr lang="ru-RU" sz="2200" dirty="0"/>
          </a:p>
        </p:txBody>
      </p:sp>
      <p:pic>
        <p:nvPicPr>
          <p:cNvPr id="18434" name="Picture 2" descr="http://cdn4.img22.rian.ru/images/17797/91/177979110.jpg"/>
          <p:cNvPicPr>
            <a:picLocks noChangeAspect="1" noChangeArrowheads="1"/>
          </p:cNvPicPr>
          <p:nvPr/>
        </p:nvPicPr>
        <p:blipFill>
          <a:blip r:embed="rId2">
            <a:lum bright="2000"/>
          </a:blip>
          <a:srcRect/>
          <a:stretch>
            <a:fillRect/>
          </a:stretch>
        </p:blipFill>
        <p:spPr bwMode="auto">
          <a:xfrm>
            <a:off x="6663967" y="4268396"/>
            <a:ext cx="2337189" cy="1752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79386" y="44624"/>
            <a:ext cx="8785225" cy="603076"/>
          </a:xfrm>
        </p:spPr>
        <p:txBody>
          <a:bodyPr/>
          <a:lstStyle/>
          <a:p>
            <a:r>
              <a:rPr lang="ru-RU" dirty="0" smtClean="0"/>
              <a:t>Стыд и боязнь проявить некомпетентность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>
          <a:xfrm>
            <a:off x="142844" y="692696"/>
            <a:ext cx="8785225" cy="5736700"/>
          </a:xfrm>
        </p:spPr>
        <p:txBody>
          <a:bodyPr>
            <a:normAutofit lnSpcReduction="10000"/>
          </a:bodyPr>
          <a:lstStyle/>
          <a:p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Суть проблемы:</a:t>
            </a:r>
          </a:p>
          <a:p>
            <a:pPr marL="342900" indent="-257175">
              <a:buFont typeface="Arial" pitchFamily="34" charset="0"/>
              <a:buChar char="•"/>
            </a:pPr>
            <a:r>
              <a:rPr lang="ru-RU" sz="2000" dirty="0" smtClean="0"/>
              <a:t>«в моем бизнес-процессе, собственно, все нормально, а проблемы возникают из-за внутренних</a:t>
            </a:r>
            <a:r>
              <a:rPr lang="en-US" sz="2000" dirty="0" smtClean="0"/>
              <a:t>/</a:t>
            </a:r>
            <a:r>
              <a:rPr lang="ru-RU" sz="2000" dirty="0" smtClean="0"/>
              <a:t>внешних поставщиков» - привычка скрывать свои недостатки;</a:t>
            </a:r>
          </a:p>
          <a:p>
            <a:pPr marL="342900" indent="-257175">
              <a:buFont typeface="Arial" pitchFamily="34" charset="0"/>
              <a:buChar char="•"/>
            </a:pPr>
            <a:r>
              <a:rPr lang="ru-RU" sz="2000" dirty="0" smtClean="0"/>
              <a:t>нежелание прямо и открыто говорить о своих проблемах;</a:t>
            </a:r>
          </a:p>
          <a:p>
            <a:pPr marL="342900" indent="-257175">
              <a:buFont typeface="Arial" pitchFamily="34" charset="0"/>
              <a:buChar char="•"/>
            </a:pPr>
            <a:r>
              <a:rPr lang="ru-RU" sz="2000" dirty="0" smtClean="0"/>
              <a:t>привычка покрывать друг друга («дружба отделами»).</a:t>
            </a:r>
          </a:p>
          <a:p>
            <a:r>
              <a:rPr lang="ru-RU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Каким образом этого избежать? Целесообразно: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грамотно строить работу с руководителями – не задавать «неудобных» вопросов;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b="0" dirty="0" smtClean="0"/>
              <a:t>использовать подход </a:t>
            </a:r>
            <a:r>
              <a:rPr lang="ru-RU" sz="2000" dirty="0" smtClean="0"/>
              <a:t>Э. </a:t>
            </a:r>
            <a:r>
              <a:rPr lang="ru-RU" sz="2000" dirty="0" err="1" smtClean="0"/>
              <a:t>Голдрата</a:t>
            </a:r>
            <a:r>
              <a:rPr lang="ru-RU" sz="2000" dirty="0" smtClean="0"/>
              <a:t> </a:t>
            </a:r>
            <a:r>
              <a:rPr lang="ru-RU" sz="2000" b="0" dirty="0" smtClean="0"/>
              <a:t>- осуществлять поиск узких мест на уровне так называемых </a:t>
            </a:r>
            <a:r>
              <a:rPr lang="ru-RU" sz="2000" b="0" i="1" dirty="0" smtClean="0"/>
              <a:t>«логистов» </a:t>
            </a:r>
            <a:r>
              <a:rPr lang="ru-RU" sz="2000" b="0" dirty="0" smtClean="0"/>
              <a:t>- сотрудников, отвечающих за передачу товарно-материальных ценностей  (информации) из одного подразделения в другое по ходу сквозного процесса;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выполнять тщательный анализ данных;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эффективно использовать методы групповой работы;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</a:rPr>
              <a:t>ИЗМЕНИТЬ КОРПОРАТИВНУЮ КУЛЬТУРУ, 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</a:rPr>
              <a:t>в т.ч.СТИЛЬ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ЛИДЕРСТВА ПЕРВОГО ЛИЦА.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13314" name="Picture 2" descr="http://im0-tub-ru.yandex.net/i?id=34364369-4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4272" y="4420739"/>
            <a:ext cx="2464232" cy="1794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321</TotalTime>
  <Words>1262</Words>
  <Application>Microsoft Office PowerPoint</Application>
  <PresentationFormat>Экран (4:3)</PresentationFormat>
  <Paragraphs>127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Шаблон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Symantec Corp.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Артемчук</dc:creator>
  <cp:lastModifiedBy>Шалина Вера Михайловна</cp:lastModifiedBy>
  <cp:revision>45</cp:revision>
  <dcterms:created xsi:type="dcterms:W3CDTF">2013-10-24T08:12:29Z</dcterms:created>
  <dcterms:modified xsi:type="dcterms:W3CDTF">2013-10-29T06:42:38Z</dcterms:modified>
</cp:coreProperties>
</file>